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3"/>
  </p:notesMasterIdLst>
  <p:sldIdLst>
    <p:sldId id="256" r:id="rId2"/>
    <p:sldId id="305" r:id="rId3"/>
    <p:sldId id="308" r:id="rId4"/>
    <p:sldId id="275" r:id="rId5"/>
    <p:sldId id="265" r:id="rId6"/>
    <p:sldId id="297" r:id="rId7"/>
    <p:sldId id="298" r:id="rId8"/>
    <p:sldId id="299" r:id="rId9"/>
    <p:sldId id="300" r:id="rId10"/>
    <p:sldId id="301" r:id="rId11"/>
    <p:sldId id="266" r:id="rId12"/>
    <p:sldId id="283" r:id="rId13"/>
    <p:sldId id="302" r:id="rId14"/>
    <p:sldId id="267" r:id="rId15"/>
    <p:sldId id="304" r:id="rId16"/>
    <p:sldId id="278" r:id="rId17"/>
    <p:sldId id="279" r:id="rId18"/>
    <p:sldId id="303" r:id="rId19"/>
    <p:sldId id="271" r:id="rId20"/>
    <p:sldId id="307" r:id="rId21"/>
    <p:sldId id="282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71" d="100"/>
          <a:sy n="71" d="100"/>
        </p:scale>
        <p:origin x="28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737F9-67F2-4BCE-9146-3BDAD4495CF6}" type="datetimeFigureOut">
              <a:rPr lang="zh-CN" altLang="en-US" smtClean="0"/>
              <a:pPr/>
              <a:t>2019/9/26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ED4C7-D17E-4A50-9375-6370674E4B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36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ED4C7-D17E-4A50-9375-6370674E4B8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ED4C7-D17E-4A50-9375-6370674E4B8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924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6E0E-14DB-4DAC-95AB-9D1F8AC1281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422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6E0E-14DB-4DAC-95AB-9D1F8AC1281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376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6E0E-14DB-4DAC-95AB-9D1F8AC1281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482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6E0E-14DB-4DAC-95AB-9D1F8AC1281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331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6E0E-14DB-4DAC-95AB-9D1F8AC1281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092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16E0E-14DB-4DAC-95AB-9D1F8AC1281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31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cid:image012.jpg@01C8E5A2.577EA780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9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矩形 20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矩形 23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矩形 24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" name="矩形 25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 useBgFill="1">
        <p:nvSpPr>
          <p:cNvPr id="11" name="圆角矩形 26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 useBgFill="1">
        <p:nvSpPr>
          <p:cNvPr id="12" name="圆角矩形 4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3" name="矩形 41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4" name="矩形 42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5" name="矩形 43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6" name="矩形 44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17" name="日期占位符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8CE691F-9774-430E-ADE7-615491D8E844}" type="datetimeFigureOut">
              <a:rPr lang="zh-CN" altLang="en-US"/>
              <a:pPr>
                <a:defRPr/>
              </a:pPr>
              <a:t>2019/9/26</a:t>
            </a:fld>
            <a:endParaRPr lang="zh-CN" altLang="en-US"/>
          </a:p>
        </p:txBody>
      </p:sp>
      <p:sp>
        <p:nvSpPr>
          <p:cNvPr id="18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E5B3C4B-1C46-4686-8863-E5A2B48E5E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829808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2EAF055-9D46-4951-8BB4-8EE46C653599}" type="datetimeFigureOut">
              <a:rPr lang="zh-CN" altLang="en-US"/>
              <a:pPr>
                <a:defRPr/>
              </a:pPr>
              <a:t>2019/9/26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C89E103-9098-40B0-9332-C884F4E3B4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414594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4B907FD-91F5-4427-8F89-B92547EF8B60}" type="datetimeFigureOut">
              <a:rPr lang="zh-CN" altLang="en-US"/>
              <a:pPr>
                <a:defRPr/>
              </a:pPr>
              <a:t>2019/9/26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43714A8-DACF-4414-8960-1A28356DD7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758637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id:image012.jpg@01C8E5A2.577EA780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6019800"/>
            <a:ext cx="7556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92224"/>
            <a:ext cx="8229600" cy="4325112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22252-3B5E-4A73-AB2D-152F26A5BC92}" type="datetimeFigureOut">
              <a:rPr lang="zh-CN" altLang="en-US"/>
              <a:pPr>
                <a:defRPr/>
              </a:pPr>
              <a:t>2019/9/26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6F00E3A-7486-4365-A591-EB20FA9ADD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152853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58C00EF4-5481-4582-9DDD-031A88C64D6A}" type="datetimeFigureOut">
              <a:rPr lang="zh-CN" altLang="en-US"/>
              <a:pPr>
                <a:defRPr/>
              </a:pPr>
              <a:t>2019/9/26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437DDC0-7893-45DF-AD88-D70250A855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626175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D2DD7C4-6465-4C56-B2C4-A85CF22E48A9}" type="datetimeFigureOut">
              <a:rPr lang="zh-CN" altLang="en-US"/>
              <a:pPr>
                <a:defRPr/>
              </a:pPr>
              <a:t>2019/9/26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C4B19EF-939A-4E66-97AF-F560B6BCB5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494097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日期占位符 2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E51BC9DE-54D7-4A9B-86DD-C95DF70A2C7B}" type="datetimeFigureOut">
              <a:rPr lang="zh-CN" altLang="en-US"/>
              <a:pPr>
                <a:defRPr/>
              </a:pPr>
              <a:t>2019/9/26</a:t>
            </a:fld>
            <a:endParaRPr lang="zh-CN" altLang="en-US"/>
          </a:p>
        </p:txBody>
      </p:sp>
      <p:sp>
        <p:nvSpPr>
          <p:cNvPr id="8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1746294-F7FC-456F-B7CC-C5548AAE01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9" name="页脚占位符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693990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27493-4D36-4509-B14F-E5D65A5244B4}" type="datetimeFigureOut">
              <a:rPr lang="zh-CN" altLang="en-US"/>
              <a:pPr>
                <a:defRPr/>
              </a:pPr>
              <a:t>2019/9/26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2E5F-2971-4F7A-BD6B-5B09470247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2743873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C5C1B1F-5FC1-4DE8-9C45-7E789F484D4E}" type="datetimeFigureOut">
              <a:rPr lang="zh-CN" altLang="en-US"/>
              <a:pPr>
                <a:defRPr/>
              </a:pPr>
              <a:t>2019/9/26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76F64B5-7D35-4205-8467-7CE2620D9D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55467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B49FA-A968-45A4-B619-E2B05B74E210}" type="datetimeFigureOut">
              <a:rPr lang="zh-CN" altLang="en-US"/>
              <a:pPr>
                <a:defRPr/>
              </a:pPr>
              <a:t>2019/9/26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FC022-281E-4426-B073-0956DD17E3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60220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altLang="zh-CN" noProof="0" smtClean="0"/>
              <a:t>Click icon to add picture</a:t>
            </a:r>
            <a:endParaRPr 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0799E-08A6-40BC-B35C-6F7BA0C2F0F8}" type="datetimeFigureOut">
              <a:rPr lang="zh-CN" altLang="en-US"/>
              <a:pPr>
                <a:defRPr/>
              </a:pPr>
              <a:t>2019/9/26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BDD45-C5BD-4666-BA13-804516752C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535893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5" name="矩形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6" name="矩形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7" name="矩形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8" name="矩形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9" name="矩形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0" name="矩形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39" name="标题占位符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40" name="文本占位符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2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999F2FA9-371E-4748-9BBE-EAE6C6736C94}" type="datetimeFigureOut">
              <a:rPr lang="zh-CN" altLang="en-US"/>
              <a:pPr>
                <a:defRPr/>
              </a:pPr>
              <a:t>2019/9/26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7768F43-4611-4396-AEB7-9ACBCB74B6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方正姚体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方正姚体"/>
          <a:cs typeface="方正姚体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方正姚体"/>
          <a:cs typeface="方正姚体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方正姚体"/>
          <a:cs typeface="方正姚体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ea typeface="方正姚体"/>
          <a:cs typeface="方正姚体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1" fontAlgn="base" hangingPunct="1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CADAL</a:t>
            </a:r>
            <a:r>
              <a:rPr lang="zh-CN" altLang="en-US" dirty="0" smtClean="0"/>
              <a:t>资源</a:t>
            </a:r>
            <a:r>
              <a:rPr lang="zh-CN" altLang="en-US" dirty="0"/>
              <a:t>数字</a:t>
            </a:r>
            <a:r>
              <a:rPr lang="zh-CN" altLang="en-US" dirty="0" smtClean="0"/>
              <a:t>化</a:t>
            </a:r>
            <a:r>
              <a:rPr lang="zh-CN" altLang="en-US" dirty="0"/>
              <a:t>系统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537174"/>
          </a:xfrm>
        </p:spPr>
        <p:txBody>
          <a:bodyPr/>
          <a:lstStyle/>
          <a:p>
            <a:r>
              <a:rPr lang="en-US" altLang="zh-CN" dirty="0" smtClean="0"/>
              <a:t>--</a:t>
            </a:r>
            <a:r>
              <a:rPr lang="zh-CN" altLang="en-US" dirty="0" smtClean="0"/>
              <a:t>浙江大学计算机学院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7176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操作员界面</a:t>
            </a:r>
            <a:endParaRPr lang="zh-CN" altLang="en-US" b="1" dirty="0"/>
          </a:p>
        </p:txBody>
      </p:sp>
      <p:pic>
        <p:nvPicPr>
          <p:cNvPr id="2" name="Picture 2" descr="D:\lgyu\Desktop\cadal截图\个人统计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31" y="571100"/>
            <a:ext cx="7611538" cy="5768745"/>
          </a:xfrm>
          <a:prstGeom prst="rect">
            <a:avLst/>
          </a:prstGeom>
          <a:noFill/>
        </p:spPr>
      </p:pic>
      <p:sp>
        <p:nvSpPr>
          <p:cNvPr id="4" name="圆角矩形 3"/>
          <p:cNvSpPr/>
          <p:nvPr/>
        </p:nvSpPr>
        <p:spPr>
          <a:xfrm>
            <a:off x="2051720" y="836712"/>
            <a:ext cx="720080" cy="2880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8" y="571101"/>
            <a:ext cx="7621064" cy="5715798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2771800" y="836712"/>
            <a:ext cx="360040" cy="2880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94" y="561574"/>
            <a:ext cx="7602011" cy="57348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5" y="566338"/>
            <a:ext cx="7659169" cy="57253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41" y="566338"/>
            <a:ext cx="7640117" cy="57253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8" y="566338"/>
            <a:ext cx="7649643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96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元数据标引工具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图片</a:t>
            </a:r>
            <a:endParaRPr lang="zh-CN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强大的预览功能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放大</a:t>
            </a:r>
            <a:r>
              <a:rPr lang="en-US" altLang="zh-CN" dirty="0" smtClean="0"/>
              <a:t>/</a:t>
            </a:r>
            <a:r>
              <a:rPr lang="zh-CN" altLang="en-US" dirty="0" smtClean="0"/>
              <a:t>缩小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旋转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放</a:t>
            </a:r>
            <a:r>
              <a:rPr lang="zh-CN" altLang="en-US" dirty="0"/>
              <a:t>大</a:t>
            </a:r>
            <a:r>
              <a:rPr lang="zh-CN" altLang="en-US" dirty="0" smtClean="0"/>
              <a:t>镜</a:t>
            </a:r>
            <a:endParaRPr lang="en-US" altLang="zh-CN" dirty="0" smtClean="0"/>
          </a:p>
          <a:p>
            <a:pPr lvl="1"/>
            <a:r>
              <a:rPr lang="zh-CN" altLang="en-US" dirty="0"/>
              <a:t>默</a:t>
            </a:r>
            <a:r>
              <a:rPr lang="zh-CN" altLang="en-US" dirty="0" smtClean="0"/>
              <a:t>认图片程序打开</a:t>
            </a:r>
            <a:endParaRPr lang="en-US" altLang="zh-CN" dirty="0" smtClean="0"/>
          </a:p>
          <a:p>
            <a:r>
              <a:rPr lang="zh-CN" altLang="en-US" dirty="0" smtClean="0"/>
              <a:t>快捷的元数据录入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选择填充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自动补全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快捷键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Undo/Redo</a:t>
            </a:r>
          </a:p>
          <a:p>
            <a:r>
              <a:rPr lang="zh-CN" altLang="en-US" dirty="0" smtClean="0"/>
              <a:t>元数据模板编辑</a:t>
            </a:r>
            <a:endParaRPr lang="zh-CN" altLang="en-US" dirty="0"/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64" y="1774506"/>
            <a:ext cx="5467318" cy="399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9503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38" y="635506"/>
            <a:ext cx="7782309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线形标注 1 1"/>
          <p:cNvSpPr/>
          <p:nvPr/>
        </p:nvSpPr>
        <p:spPr>
          <a:xfrm>
            <a:off x="107504" y="1412776"/>
            <a:ext cx="648072" cy="360040"/>
          </a:xfrm>
          <a:prstGeom prst="borderCallout1">
            <a:avLst>
              <a:gd name="adj1" fmla="val -7433"/>
              <a:gd name="adj2" fmla="val 49851"/>
              <a:gd name="adj3" fmla="val -71869"/>
              <a:gd name="adj4" fmla="val 11439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</a:rPr>
              <a:t>打开工作目录</a:t>
            </a:r>
            <a:endParaRPr lang="zh-CN" altLang="en-US" sz="900" dirty="0">
              <a:solidFill>
                <a:schemeClr val="tx1"/>
              </a:solidFill>
            </a:endParaRPr>
          </a:p>
        </p:txBody>
      </p:sp>
      <p:sp>
        <p:nvSpPr>
          <p:cNvPr id="8" name="线形标注 1 7"/>
          <p:cNvSpPr/>
          <p:nvPr/>
        </p:nvSpPr>
        <p:spPr>
          <a:xfrm>
            <a:off x="1979712" y="883676"/>
            <a:ext cx="936104" cy="252028"/>
          </a:xfrm>
          <a:prstGeom prst="borderCallout1">
            <a:avLst>
              <a:gd name="adj1" fmla="val 11269"/>
              <a:gd name="adj2" fmla="val -2291"/>
              <a:gd name="adj3" fmla="val 119982"/>
              <a:gd name="adj4" fmla="val -7569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</a:rPr>
              <a:t>选择模板文件</a:t>
            </a:r>
            <a:endParaRPr lang="zh-CN" altLang="en-US" sz="900" dirty="0">
              <a:solidFill>
                <a:schemeClr val="tx1"/>
              </a:solidFill>
            </a:endParaRPr>
          </a:p>
        </p:txBody>
      </p:sp>
      <p:sp>
        <p:nvSpPr>
          <p:cNvPr id="9" name="线形标注 1 8"/>
          <p:cNvSpPr/>
          <p:nvPr/>
        </p:nvSpPr>
        <p:spPr>
          <a:xfrm>
            <a:off x="3848834" y="890718"/>
            <a:ext cx="936104" cy="252028"/>
          </a:xfrm>
          <a:prstGeom prst="borderCallout1">
            <a:avLst>
              <a:gd name="adj1" fmla="val 11269"/>
              <a:gd name="adj2" fmla="val -2291"/>
              <a:gd name="adj3" fmla="val 86318"/>
              <a:gd name="adj4" fmla="val -28364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</a:rPr>
              <a:t>上下选择工作区中的文件夹</a:t>
            </a:r>
            <a:endParaRPr lang="zh-CN" altLang="en-US" sz="900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31840" y="1124744"/>
            <a:ext cx="432048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235" y="635506"/>
            <a:ext cx="2200582" cy="2486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81" y="635506"/>
            <a:ext cx="2429214" cy="2467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39" y="3504310"/>
            <a:ext cx="2191056" cy="2686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235" y="3608839"/>
            <a:ext cx="2200582" cy="2095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2521" y="2638315"/>
            <a:ext cx="6858958" cy="1581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线形标注 1 18"/>
          <p:cNvSpPr/>
          <p:nvPr/>
        </p:nvSpPr>
        <p:spPr>
          <a:xfrm>
            <a:off x="2110577" y="3720277"/>
            <a:ext cx="936104" cy="252028"/>
          </a:xfrm>
          <a:prstGeom prst="borderCallout1">
            <a:avLst>
              <a:gd name="adj1" fmla="val -23285"/>
              <a:gd name="adj2" fmla="val 47713"/>
              <a:gd name="adj3" fmla="val -125325"/>
              <a:gd name="adj4" fmla="val 12397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</a:rPr>
              <a:t>自动补全</a:t>
            </a:r>
            <a:endParaRPr lang="zh-CN" altLang="en-US" sz="900" dirty="0">
              <a:solidFill>
                <a:schemeClr val="tx1"/>
              </a:solidFill>
            </a:endParaRPr>
          </a:p>
        </p:txBody>
      </p:sp>
      <p:sp>
        <p:nvSpPr>
          <p:cNvPr id="26" name="线形标注 1 25"/>
          <p:cNvSpPr/>
          <p:nvPr/>
        </p:nvSpPr>
        <p:spPr>
          <a:xfrm>
            <a:off x="971600" y="5014185"/>
            <a:ext cx="720080" cy="288032"/>
          </a:xfrm>
          <a:prstGeom prst="borderCallout1">
            <a:avLst>
              <a:gd name="adj1" fmla="val -10705"/>
              <a:gd name="adj2" fmla="val 51887"/>
              <a:gd name="adj3" fmla="val -100233"/>
              <a:gd name="adj4" fmla="val 9781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</a:rPr>
              <a:t>放大镜</a:t>
            </a:r>
            <a:endParaRPr lang="zh-CN" altLang="en-US" sz="900" dirty="0" smtClean="0">
              <a:solidFill>
                <a:schemeClr val="tx1"/>
              </a:solidFill>
            </a:endParaRPr>
          </a:p>
        </p:txBody>
      </p:sp>
      <p:sp>
        <p:nvSpPr>
          <p:cNvPr id="27" name="线形标注 1 26"/>
          <p:cNvSpPr/>
          <p:nvPr/>
        </p:nvSpPr>
        <p:spPr>
          <a:xfrm>
            <a:off x="2267744" y="5125847"/>
            <a:ext cx="720080" cy="288032"/>
          </a:xfrm>
          <a:prstGeom prst="borderCallout1">
            <a:avLst>
              <a:gd name="adj1" fmla="val -4159"/>
              <a:gd name="adj2" fmla="val 47960"/>
              <a:gd name="adj3" fmla="val -119870"/>
              <a:gd name="adj4" fmla="val 8341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900" dirty="0">
                <a:solidFill>
                  <a:schemeClr val="tx1"/>
                </a:solidFill>
              </a:rPr>
              <a:t>一键还原</a:t>
            </a:r>
            <a:endParaRPr lang="zh-CN" altLang="en-US" sz="900" dirty="0" smtClean="0">
              <a:solidFill>
                <a:schemeClr val="tx1"/>
              </a:solidFill>
            </a:endParaRPr>
          </a:p>
        </p:txBody>
      </p:sp>
      <p:sp>
        <p:nvSpPr>
          <p:cNvPr id="28" name="线形标注 1 27"/>
          <p:cNvSpPr/>
          <p:nvPr/>
        </p:nvSpPr>
        <p:spPr>
          <a:xfrm>
            <a:off x="3635609" y="5013176"/>
            <a:ext cx="720080" cy="288032"/>
          </a:xfrm>
          <a:prstGeom prst="borderCallout1">
            <a:avLst>
              <a:gd name="adj1" fmla="val -4159"/>
              <a:gd name="adj2" fmla="val 47960"/>
              <a:gd name="adj3" fmla="val -87142"/>
              <a:gd name="adj4" fmla="val -3702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900" dirty="0" smtClean="0">
                <a:solidFill>
                  <a:schemeClr val="tx1"/>
                </a:solidFill>
              </a:rPr>
              <a:t>查看大图</a:t>
            </a: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1074"/>
            <a:ext cx="3096057" cy="4429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99" y="692696"/>
            <a:ext cx="3096057" cy="3772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84" y="698417"/>
            <a:ext cx="3496163" cy="338184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089" y="4586849"/>
            <a:ext cx="3238952" cy="6954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84" y="733744"/>
            <a:ext cx="30480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164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9" grpId="0" animBg="1"/>
      <p:bldP spid="19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元数据模板动态编辑</a:t>
            </a: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9723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圆角矩形 7"/>
          <p:cNvSpPr/>
          <p:nvPr/>
        </p:nvSpPr>
        <p:spPr>
          <a:xfrm>
            <a:off x="1331640" y="1988840"/>
            <a:ext cx="2088232" cy="2160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696277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圆角矩形 9"/>
          <p:cNvSpPr/>
          <p:nvPr/>
        </p:nvSpPr>
        <p:spPr>
          <a:xfrm>
            <a:off x="3923928" y="4941168"/>
            <a:ext cx="1296144" cy="93610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148064" y="1988840"/>
            <a:ext cx="1296144" cy="93610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052736"/>
            <a:ext cx="69627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圆角矩形 12"/>
          <p:cNvSpPr/>
          <p:nvPr/>
        </p:nvSpPr>
        <p:spPr>
          <a:xfrm>
            <a:off x="5148064" y="2564904"/>
            <a:ext cx="1440160" cy="10801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052736"/>
            <a:ext cx="6962775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/>
          <p:cNvSpPr/>
          <p:nvPr/>
        </p:nvSpPr>
        <p:spPr>
          <a:xfrm>
            <a:off x="5148064" y="2852936"/>
            <a:ext cx="1296144" cy="129614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052736"/>
            <a:ext cx="696277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圆角矩形 18"/>
          <p:cNvSpPr/>
          <p:nvPr/>
        </p:nvSpPr>
        <p:spPr>
          <a:xfrm>
            <a:off x="5508104" y="5373216"/>
            <a:ext cx="1152128" cy="48117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25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元数据标引工具</a:t>
            </a:r>
            <a:r>
              <a:rPr lang="en-US" altLang="zh-CN" b="1" dirty="0"/>
              <a:t>——</a:t>
            </a:r>
            <a:r>
              <a:rPr lang="zh-CN" altLang="en-US" b="1" dirty="0"/>
              <a:t>视频</a:t>
            </a:r>
          </a:p>
        </p:txBody>
      </p:sp>
      <p:pic>
        <p:nvPicPr>
          <p:cNvPr id="1026" name="Picture 2" descr="\\10.214.10.100\cadal\视频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34" y="1628800"/>
            <a:ext cx="6640776" cy="496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09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元数据标引工具</a:t>
            </a:r>
            <a:r>
              <a:rPr lang="en-US" altLang="zh-CN" b="1" smtClean="0"/>
              <a:t>—— </a:t>
            </a:r>
            <a:r>
              <a:rPr lang="en-US" altLang="zh-CN" smtClean="0"/>
              <a:t>Studio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集成其他工具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92896"/>
            <a:ext cx="36004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 4"/>
          <p:cNvSpPr/>
          <p:nvPr/>
        </p:nvSpPr>
        <p:spPr>
          <a:xfrm>
            <a:off x="2411760" y="4365104"/>
            <a:ext cx="360040" cy="5760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13144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/>
          <p:cNvSpPr/>
          <p:nvPr/>
        </p:nvSpPr>
        <p:spPr>
          <a:xfrm>
            <a:off x="683568" y="4509120"/>
            <a:ext cx="1296144" cy="2880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492896"/>
            <a:ext cx="14001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 8"/>
          <p:cNvSpPr/>
          <p:nvPr/>
        </p:nvSpPr>
        <p:spPr>
          <a:xfrm>
            <a:off x="6588224" y="4581128"/>
            <a:ext cx="1224136" cy="57606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1757">
            <a:off x="4239199" y="2488699"/>
            <a:ext cx="26289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图像编辑工具</a:t>
            </a:r>
            <a:endParaRPr lang="zh-CN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3285">
            <a:off x="1106161" y="2559843"/>
            <a:ext cx="2667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140968"/>
            <a:ext cx="26098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67544" y="1628800"/>
            <a:ext cx="828092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255588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lang="en-US" altLang="zh-CN" sz="2800" dirty="0" smtClean="0">
                <a:latin typeface="+mn-lt"/>
                <a:ea typeface="+mn-ea"/>
              </a:rPr>
              <a:t>Google Picasa</a:t>
            </a:r>
          </a:p>
          <a:p>
            <a:pPr marL="365125" indent="-255588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lang="zh-CN" altLang="en-US" sz="2800" dirty="0" smtClean="0">
                <a:latin typeface="+mn-lt"/>
                <a:ea typeface="+mn-ea"/>
              </a:rPr>
              <a:t>基本功能</a:t>
            </a:r>
          </a:p>
        </p:txBody>
      </p:sp>
    </p:spTree>
    <p:extLst>
      <p:ext uri="{BB962C8B-B14F-4D97-AF65-F5344CB8AC3E}">
        <p14:creationId xmlns:p14="http://schemas.microsoft.com/office/powerpoint/2010/main" val="2493017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图像编辑工具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42182">
            <a:off x="755576" y="2641861"/>
            <a:ext cx="3419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41861"/>
            <a:ext cx="26574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1628800"/>
            <a:ext cx="828092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255588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lang="zh-CN" altLang="en-US" sz="2800" dirty="0">
                <a:latin typeface="+mn-lt"/>
                <a:ea typeface="+mn-ea"/>
              </a:rPr>
              <a:t>拼</a:t>
            </a:r>
            <a:r>
              <a:rPr lang="zh-CN" altLang="en-US" sz="2800" dirty="0" smtClean="0">
                <a:latin typeface="+mn-lt"/>
                <a:ea typeface="+mn-ea"/>
              </a:rPr>
              <a:t>接</a:t>
            </a:r>
            <a:endParaRPr lang="en-US" altLang="zh-CN" sz="2800" dirty="0">
              <a:latin typeface="+mn-lt"/>
              <a:ea typeface="+mn-ea"/>
            </a:endParaRPr>
          </a:p>
          <a:p>
            <a:pPr marL="365125" indent="-255588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lang="zh-CN" altLang="en-US" sz="2800" dirty="0" smtClean="0"/>
              <a:t>调</a:t>
            </a:r>
            <a:r>
              <a:rPr lang="zh-CN" altLang="en-US" sz="2800" dirty="0"/>
              <a:t>整角度和缩放比例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569853"/>
            <a:ext cx="68294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2242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DVD</a:t>
            </a:r>
            <a:r>
              <a:rPr lang="zh-CN" altLang="en-US" dirty="0" smtClean="0"/>
              <a:t>视频提取工具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NO1 DVD Ripper</a:t>
            </a:r>
          </a:p>
          <a:p>
            <a:pPr lvl="1"/>
            <a:r>
              <a:rPr lang="zh-CN" altLang="en-US" dirty="0" smtClean="0"/>
              <a:t>从</a:t>
            </a:r>
            <a:r>
              <a:rPr lang="en-US" altLang="zh-CN" dirty="0" smtClean="0"/>
              <a:t>DVD</a:t>
            </a:r>
            <a:r>
              <a:rPr lang="zh-CN" altLang="en-US" dirty="0" smtClean="0"/>
              <a:t>提取每个章节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可以设置输出格式、质量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60293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视频编辑工具</a:t>
            </a:r>
            <a:endParaRPr lang="zh-CN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Pinnacle </a:t>
            </a:r>
            <a:r>
              <a:rPr lang="en-US" altLang="zh-CN" dirty="0" err="1" smtClean="0"/>
              <a:t>VideoSpin</a:t>
            </a:r>
            <a:r>
              <a:rPr lang="zh-CN" altLang="en-US" dirty="0" smtClean="0"/>
              <a:t>免费版</a:t>
            </a:r>
            <a:endParaRPr lang="en-US" altLang="zh-CN" dirty="0" smtClean="0"/>
          </a:p>
          <a:p>
            <a:r>
              <a:rPr lang="zh-CN" altLang="en-US" dirty="0" smtClean="0"/>
              <a:t>按视频功能检测场景，自动分割</a:t>
            </a:r>
            <a:endParaRPr lang="en-US" altLang="zh-CN" dirty="0" smtClean="0"/>
          </a:p>
          <a:p>
            <a:r>
              <a:rPr lang="zh-CN" altLang="en-US" dirty="0" smtClean="0"/>
              <a:t>场景组合、场景切换动画效果、字幕图像或文本、背景音乐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138363"/>
            <a:ext cx="65246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" descr="C:\Users\yumeng\AppData\Roaming\Tencent\Users\215920414\QQ\WinTemp\RichOle\A~X~V77TXVX}DNO(L5@50{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77790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24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项目目标和任务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多媒体资源数字化的解决方案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支持：图片、视频、音频</a:t>
            </a:r>
            <a:endParaRPr lang="en-US" altLang="zh-CN" sz="2000" dirty="0" smtClean="0"/>
          </a:p>
          <a:p>
            <a:r>
              <a:rPr lang="zh-CN" altLang="en-US" sz="2400" dirty="0" smtClean="0"/>
              <a:t>工作流管理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资源数字化流水线</a:t>
            </a:r>
            <a:endParaRPr lang="en-US" altLang="zh-CN" sz="2000" dirty="0" smtClean="0"/>
          </a:p>
          <a:p>
            <a:r>
              <a:rPr lang="zh-CN" altLang="en-US" sz="2400" dirty="0" smtClean="0"/>
              <a:t>元数据标引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元数据录入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元数据模板生成</a:t>
            </a:r>
            <a:endParaRPr lang="en-US" altLang="zh-CN" sz="2000" dirty="0" smtClean="0"/>
          </a:p>
          <a:p>
            <a:r>
              <a:rPr lang="zh-CN" altLang="en-US" sz="2400" dirty="0" smtClean="0"/>
              <a:t>多媒体编辑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图片编辑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视频编辑</a:t>
            </a:r>
            <a:endParaRPr lang="en-US" altLang="zh-CN" sz="2000" dirty="0" smtClean="0"/>
          </a:p>
          <a:p>
            <a:pPr lvl="1"/>
            <a:r>
              <a:rPr lang="zh-CN" altLang="en-US" sz="2000" dirty="0" smtClean="0"/>
              <a:t>音频编辑</a:t>
            </a:r>
            <a:endParaRPr lang="en-US" altLang="zh-CN" sz="2000" dirty="0" smtClean="0"/>
          </a:p>
          <a:p>
            <a:pPr lvl="2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下阶段工作任务</a:t>
            </a:r>
            <a:endParaRPr lang="zh-CN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确定元数据标准</a:t>
            </a:r>
            <a:endParaRPr lang="en-US" altLang="zh-CN" dirty="0" smtClean="0"/>
          </a:p>
          <a:p>
            <a:r>
              <a:rPr lang="zh-CN" altLang="en-US" dirty="0" smtClean="0"/>
              <a:t>确定上层服务所需文件类型与格式</a:t>
            </a:r>
            <a:endParaRPr lang="en-US" altLang="zh-CN" dirty="0" smtClean="0"/>
          </a:p>
          <a:p>
            <a:r>
              <a:rPr lang="zh-CN" altLang="en-US" dirty="0" smtClean="0"/>
              <a:t>二期多媒体制作和入库试验</a:t>
            </a:r>
            <a:endParaRPr lang="en-US" altLang="zh-CN" dirty="0" smtClean="0"/>
          </a:p>
          <a:p>
            <a:r>
              <a:rPr lang="zh-CN" altLang="en-US" dirty="0" smtClean="0"/>
              <a:t>改进</a:t>
            </a:r>
            <a:r>
              <a:rPr lang="zh-CN" altLang="en-US" dirty="0"/>
              <a:t>元数</a:t>
            </a:r>
            <a:r>
              <a:rPr lang="zh-CN" altLang="en-US" dirty="0" smtClean="0"/>
              <a:t>据标引工具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提高标引效率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支持层次化标引</a:t>
            </a:r>
            <a:endParaRPr lang="en-US" altLang="zh-CN" dirty="0" smtClean="0"/>
          </a:p>
          <a:p>
            <a:r>
              <a:rPr lang="zh-CN" altLang="en-US" dirty="0" smtClean="0"/>
              <a:t>质量保证和部署实施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53465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/>
              <a:t>Q&amp;A</a:t>
            </a:r>
            <a:endParaRPr lang="zh-CN" alt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436111" y="2967335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zh-CN" altLang="en-US" sz="5400" b="1" dirty="0">
                <a:ln/>
                <a:solidFill>
                  <a:schemeClr val="accent3"/>
                </a:solidFill>
              </a:rPr>
              <a:t>谢</a:t>
            </a:r>
            <a:r>
              <a:rPr lang="zh-CN" altLang="en-US" sz="5400" b="1" dirty="0" smtClean="0">
                <a:ln/>
                <a:solidFill>
                  <a:schemeClr val="accent3"/>
                </a:solidFill>
              </a:rPr>
              <a:t>谢！</a:t>
            </a:r>
            <a:endParaRPr lang="en-US" altLang="zh-CN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21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项目进展</a:t>
            </a:r>
            <a:endParaRPr lang="zh-CN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完成、提交前期调研报告</a:t>
            </a:r>
            <a:endParaRPr lang="en-US" altLang="zh-CN" dirty="0" smtClean="0"/>
          </a:p>
          <a:p>
            <a:pPr lvl="1"/>
            <a:r>
              <a:rPr lang="zh-CN" altLang="en-US" dirty="0"/>
              <a:t>音频</a:t>
            </a:r>
            <a:r>
              <a:rPr lang="en-US" altLang="zh-CN" dirty="0"/>
              <a:t>CD</a:t>
            </a:r>
            <a:r>
              <a:rPr lang="zh-CN" altLang="en-US" dirty="0"/>
              <a:t>元数据资料获</a:t>
            </a:r>
            <a:r>
              <a:rPr lang="zh-CN" altLang="en-US" dirty="0" smtClean="0"/>
              <a:t>取调研报告</a:t>
            </a:r>
            <a:endParaRPr lang="zh-CN" altLang="en-US" dirty="0"/>
          </a:p>
          <a:p>
            <a:pPr lvl="1"/>
            <a:r>
              <a:rPr lang="zh-CN" altLang="en-US" dirty="0" smtClean="0"/>
              <a:t>多</a:t>
            </a:r>
            <a:r>
              <a:rPr lang="zh-CN" altLang="en-US" dirty="0"/>
              <a:t>媒体原始格式、元数据标准、采集设备调研报</a:t>
            </a:r>
            <a:r>
              <a:rPr lang="zh-CN" altLang="en-US" dirty="0" smtClean="0"/>
              <a:t>告</a:t>
            </a:r>
            <a:endParaRPr lang="en-US" altLang="zh-CN" dirty="0" smtClean="0"/>
          </a:p>
          <a:p>
            <a:pPr lvl="1"/>
            <a:r>
              <a:rPr lang="zh-CN" altLang="en-US" dirty="0"/>
              <a:t>美术图像资料加</a:t>
            </a:r>
            <a:r>
              <a:rPr lang="zh-CN" altLang="en-US" dirty="0" smtClean="0"/>
              <a:t>工</a:t>
            </a:r>
            <a:r>
              <a:rPr lang="zh-CN" altLang="en-US" dirty="0"/>
              <a:t>流</a:t>
            </a:r>
            <a:r>
              <a:rPr lang="zh-CN" altLang="en-US" dirty="0" smtClean="0"/>
              <a:t>程设计图</a:t>
            </a:r>
            <a:endParaRPr lang="en-US" altLang="zh-CN" dirty="0" smtClean="0"/>
          </a:p>
          <a:p>
            <a:r>
              <a:rPr lang="zh-CN" altLang="en-US" dirty="0"/>
              <a:t>完</a:t>
            </a:r>
            <a:r>
              <a:rPr lang="zh-CN" altLang="en-US" dirty="0" smtClean="0"/>
              <a:t>成、提交需求分析文档</a:t>
            </a:r>
            <a:endParaRPr lang="en-US" altLang="zh-CN" dirty="0" smtClean="0"/>
          </a:p>
          <a:p>
            <a:pPr lvl="1"/>
            <a:r>
              <a:rPr lang="zh-CN" altLang="en-US" dirty="0"/>
              <a:t>多媒体加工工作流管理系统需求分</a:t>
            </a:r>
            <a:r>
              <a:rPr lang="zh-CN" altLang="en-US" dirty="0" smtClean="0"/>
              <a:t>析文档</a:t>
            </a:r>
            <a:endParaRPr lang="en-US" altLang="zh-CN" dirty="0" smtClean="0"/>
          </a:p>
          <a:p>
            <a:pPr lvl="1"/>
            <a:r>
              <a:rPr lang="zh-CN" altLang="en-US" dirty="0"/>
              <a:t>多媒体加工工作流管理系统测试文档</a:t>
            </a:r>
          </a:p>
          <a:p>
            <a:pPr lvl="1"/>
            <a:r>
              <a:rPr lang="zh-CN" altLang="en-US" dirty="0"/>
              <a:t>元数据标引工具测试文档</a:t>
            </a:r>
            <a:endParaRPr lang="en-US" altLang="zh-CN" dirty="0" smtClean="0"/>
          </a:p>
          <a:p>
            <a:r>
              <a:rPr lang="zh-CN" altLang="en-US" dirty="0" smtClean="0"/>
              <a:t>完成系统与工具开发</a:t>
            </a:r>
            <a:endParaRPr lang="en-US" altLang="zh-CN" dirty="0" smtClean="0"/>
          </a:p>
          <a:p>
            <a:pPr lvl="1"/>
            <a:r>
              <a:rPr lang="zh-CN" altLang="en-US" dirty="0"/>
              <a:t>工作</a:t>
            </a:r>
            <a:r>
              <a:rPr lang="zh-CN" altLang="en-US" dirty="0" smtClean="0"/>
              <a:t>流管理系统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元数据标引工具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元数据模板生成器</a:t>
            </a:r>
            <a:endParaRPr lang="en-US" altLang="zh-CN" dirty="0" smtClean="0"/>
          </a:p>
          <a:p>
            <a:r>
              <a:rPr lang="zh-CN" altLang="en-US" dirty="0" smtClean="0"/>
              <a:t>集成多媒体编辑工具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Picasa</a:t>
            </a:r>
            <a:r>
              <a:rPr lang="zh-CN" altLang="en-US" dirty="0" smtClean="0"/>
              <a:t>图片编辑工具、</a:t>
            </a:r>
            <a:r>
              <a:rPr lang="en-US" altLang="zh-CN" dirty="0" smtClean="0"/>
              <a:t>DVD</a:t>
            </a:r>
            <a:r>
              <a:rPr lang="zh-CN" altLang="en-US" dirty="0" smtClean="0"/>
              <a:t>视频提取工具、视频编辑工具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1915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美术图像加工工作流</a:t>
            </a:r>
            <a:endParaRPr lang="zh-CN" altLang="en-US" b="1" dirty="0"/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17032"/>
            <a:ext cx="15716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941168"/>
            <a:ext cx="46005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组合 32"/>
          <p:cNvGrpSpPr/>
          <p:nvPr/>
        </p:nvGrpSpPr>
        <p:grpSpPr>
          <a:xfrm>
            <a:off x="611560" y="1628800"/>
            <a:ext cx="912498" cy="1303569"/>
            <a:chOff x="1" y="114"/>
            <a:chExt cx="912498" cy="1303569"/>
          </a:xfrm>
          <a:scene3d>
            <a:camera prst="orthographicFront"/>
            <a:lightRig rig="flat" dir="t"/>
          </a:scene3d>
        </p:grpSpPr>
        <p:sp>
          <p:nvSpPr>
            <p:cNvPr id="22" name="燕尾形 33"/>
            <p:cNvSpPr/>
            <p:nvPr/>
          </p:nvSpPr>
          <p:spPr>
            <a:xfrm rot="5400000">
              <a:off x="-195535" y="195650"/>
              <a:ext cx="1303569" cy="912498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燕尾形 4"/>
            <p:cNvSpPr/>
            <p:nvPr/>
          </p:nvSpPr>
          <p:spPr>
            <a:xfrm>
              <a:off x="1" y="456363"/>
              <a:ext cx="912498" cy="3910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400" b="1" kern="1200" dirty="0" smtClean="0"/>
                <a:t>图像采集</a:t>
              </a:r>
              <a:endParaRPr lang="zh-CN" altLang="en-US" sz="1400" b="1" kern="1200" dirty="0"/>
            </a:p>
          </p:txBody>
        </p:sp>
      </p:grpSp>
      <p:grpSp>
        <p:nvGrpSpPr>
          <p:cNvPr id="24" name="组合 35"/>
          <p:cNvGrpSpPr/>
          <p:nvPr/>
        </p:nvGrpSpPr>
        <p:grpSpPr>
          <a:xfrm>
            <a:off x="611560" y="2708920"/>
            <a:ext cx="912498" cy="1303569"/>
            <a:chOff x="1" y="1157471"/>
            <a:chExt cx="912498" cy="1303569"/>
          </a:xfrm>
          <a:scene3d>
            <a:camera prst="orthographicFront"/>
            <a:lightRig rig="flat" dir="t"/>
          </a:scene3d>
        </p:grpSpPr>
        <p:sp>
          <p:nvSpPr>
            <p:cNvPr id="25" name="燕尾形 36"/>
            <p:cNvSpPr/>
            <p:nvPr/>
          </p:nvSpPr>
          <p:spPr>
            <a:xfrm rot="5400000">
              <a:off x="-195535" y="1353007"/>
              <a:ext cx="1303569" cy="912498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燕尾形 4"/>
            <p:cNvSpPr/>
            <p:nvPr/>
          </p:nvSpPr>
          <p:spPr>
            <a:xfrm>
              <a:off x="1" y="1613720"/>
              <a:ext cx="912498" cy="3910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400" b="1" kern="1200" dirty="0" smtClean="0"/>
                <a:t>图像处理</a:t>
              </a:r>
              <a:endParaRPr lang="zh-CN" altLang="en-US" sz="1400" b="1" kern="1200" dirty="0"/>
            </a:p>
          </p:txBody>
        </p:sp>
      </p:grpSp>
      <p:grpSp>
        <p:nvGrpSpPr>
          <p:cNvPr id="43" name="组合 38"/>
          <p:cNvGrpSpPr/>
          <p:nvPr/>
        </p:nvGrpSpPr>
        <p:grpSpPr>
          <a:xfrm>
            <a:off x="611560" y="3789040"/>
            <a:ext cx="912498" cy="1303569"/>
            <a:chOff x="1" y="2314827"/>
            <a:chExt cx="912498" cy="1303569"/>
          </a:xfrm>
          <a:scene3d>
            <a:camera prst="orthographicFront"/>
            <a:lightRig rig="flat" dir="t"/>
          </a:scene3d>
        </p:grpSpPr>
        <p:sp>
          <p:nvSpPr>
            <p:cNvPr id="44" name="燕尾形 39"/>
            <p:cNvSpPr/>
            <p:nvPr/>
          </p:nvSpPr>
          <p:spPr>
            <a:xfrm rot="5400000">
              <a:off x="-195535" y="2510363"/>
              <a:ext cx="1303569" cy="912498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燕尾形 4"/>
            <p:cNvSpPr/>
            <p:nvPr/>
          </p:nvSpPr>
          <p:spPr>
            <a:xfrm>
              <a:off x="1" y="2771076"/>
              <a:ext cx="912498" cy="3910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400" b="1" kern="1200" dirty="0" smtClean="0"/>
                <a:t>元数据录入</a:t>
              </a:r>
              <a:endParaRPr lang="zh-CN" altLang="en-US" sz="1400" b="1" kern="1200" dirty="0"/>
            </a:p>
          </p:txBody>
        </p:sp>
      </p:grpSp>
      <p:grpSp>
        <p:nvGrpSpPr>
          <p:cNvPr id="46" name="组合 41"/>
          <p:cNvGrpSpPr/>
          <p:nvPr/>
        </p:nvGrpSpPr>
        <p:grpSpPr>
          <a:xfrm>
            <a:off x="611560" y="4941168"/>
            <a:ext cx="912498" cy="1303569"/>
            <a:chOff x="1" y="3472184"/>
            <a:chExt cx="912498" cy="1303569"/>
          </a:xfrm>
          <a:scene3d>
            <a:camera prst="orthographicFront"/>
            <a:lightRig rig="flat" dir="t"/>
          </a:scene3d>
        </p:grpSpPr>
        <p:sp>
          <p:nvSpPr>
            <p:cNvPr id="47" name="燕尾形 42"/>
            <p:cNvSpPr/>
            <p:nvPr/>
          </p:nvSpPr>
          <p:spPr>
            <a:xfrm rot="5400000">
              <a:off x="-195535" y="3667720"/>
              <a:ext cx="1303569" cy="912498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燕尾形 4"/>
            <p:cNvSpPr/>
            <p:nvPr/>
          </p:nvSpPr>
          <p:spPr>
            <a:xfrm>
              <a:off x="1" y="3928433"/>
              <a:ext cx="912498" cy="39107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400" b="1" kern="1200" dirty="0" smtClean="0"/>
                <a:t>质检封装</a:t>
              </a:r>
              <a:endParaRPr lang="zh-CN" altLang="en-US" sz="1400" b="1" kern="1200" dirty="0"/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03040" y="2601466"/>
            <a:ext cx="50292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40" y="1651661"/>
            <a:ext cx="13144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251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工作流管理系统</a:t>
            </a:r>
            <a:endParaRPr lang="zh-CN" alt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dirty="0" smtClean="0"/>
              <a:t>与员工工作过程紧密结合，界面友好，操作简单</a:t>
            </a:r>
            <a:endParaRPr lang="en-US" altLang="zh-CN" dirty="0" smtClean="0"/>
          </a:p>
          <a:p>
            <a:r>
              <a:rPr lang="zh-CN" altLang="en-US" dirty="0" smtClean="0"/>
              <a:t>实时监控项目进展情况，易于定位出错环节</a:t>
            </a:r>
            <a:endParaRPr lang="en-US" altLang="zh-CN" dirty="0" smtClean="0"/>
          </a:p>
          <a:p>
            <a:r>
              <a:rPr lang="zh-CN" altLang="en-US" dirty="0"/>
              <a:t>显</a:t>
            </a:r>
            <a:r>
              <a:rPr lang="zh-CN" altLang="en-US" dirty="0" smtClean="0"/>
              <a:t>示员工工作统计信息，用于员工绩效考评</a:t>
            </a:r>
            <a:endParaRPr lang="en-US" altLang="zh-CN" dirty="0" smtClean="0"/>
          </a:p>
          <a:p>
            <a:r>
              <a:rPr lang="zh-CN" altLang="en-US" dirty="0" smtClean="0"/>
              <a:t>具有高可扩展性，可自定义工作流</a:t>
            </a:r>
            <a:endParaRPr lang="en-US" altLang="zh-CN" dirty="0" smtClean="0"/>
          </a:p>
          <a:p>
            <a:r>
              <a:rPr lang="zh-CN" altLang="en-US" dirty="0" smtClean="0"/>
              <a:t>管理员</a:t>
            </a:r>
            <a:endParaRPr lang="en-US" altLang="zh-CN" dirty="0" smtClean="0"/>
          </a:p>
          <a:p>
            <a:pPr lvl="1"/>
            <a:r>
              <a:rPr lang="zh-CN" altLang="en-US" dirty="0"/>
              <a:t>用</a:t>
            </a:r>
            <a:r>
              <a:rPr lang="zh-CN" altLang="en-US" dirty="0" smtClean="0"/>
              <a:t>户管理</a:t>
            </a:r>
            <a:endParaRPr lang="en-US" altLang="zh-CN" dirty="0" smtClean="0"/>
          </a:p>
          <a:p>
            <a:pPr lvl="1"/>
            <a:r>
              <a:rPr lang="zh-CN" altLang="en-US" dirty="0"/>
              <a:t>流</a:t>
            </a:r>
            <a:r>
              <a:rPr lang="zh-CN" altLang="en-US" dirty="0" smtClean="0"/>
              <a:t>程管理</a:t>
            </a:r>
            <a:endParaRPr lang="en-US" altLang="zh-CN" dirty="0" smtClean="0"/>
          </a:p>
          <a:p>
            <a:pPr lvl="1"/>
            <a:r>
              <a:rPr lang="zh-CN" altLang="en-US" dirty="0"/>
              <a:t>项</a:t>
            </a:r>
            <a:r>
              <a:rPr lang="zh-CN" altLang="en-US" dirty="0" smtClean="0"/>
              <a:t>目管理</a:t>
            </a:r>
            <a:endParaRPr lang="en-US" altLang="zh-CN" dirty="0" smtClean="0"/>
          </a:p>
          <a:p>
            <a:pPr lvl="1"/>
            <a:r>
              <a:rPr lang="zh-CN" altLang="en-US" dirty="0"/>
              <a:t>项</a:t>
            </a:r>
            <a:r>
              <a:rPr lang="zh-CN" altLang="en-US" dirty="0" smtClean="0"/>
              <a:t>目监控</a:t>
            </a:r>
            <a:endParaRPr lang="en-US" altLang="zh-CN" dirty="0" smtClean="0"/>
          </a:p>
          <a:p>
            <a:pPr lvl="1"/>
            <a:r>
              <a:rPr lang="zh-CN" altLang="en-US" dirty="0"/>
              <a:t>统</a:t>
            </a:r>
            <a:r>
              <a:rPr lang="zh-CN" altLang="en-US" dirty="0" smtClean="0"/>
              <a:t>计信息查询</a:t>
            </a:r>
            <a:endParaRPr lang="en-US" altLang="zh-CN" dirty="0" smtClean="0"/>
          </a:p>
          <a:p>
            <a:r>
              <a:rPr lang="zh-CN" altLang="en-US" dirty="0" smtClean="0"/>
              <a:t>普通员工</a:t>
            </a:r>
            <a:endParaRPr lang="en-US" altLang="zh-CN" dirty="0" smtClean="0"/>
          </a:p>
          <a:p>
            <a:pPr lvl="1"/>
            <a:r>
              <a:rPr lang="zh-CN" altLang="en-US" dirty="0"/>
              <a:t>申</a:t>
            </a:r>
            <a:r>
              <a:rPr lang="zh-CN" altLang="en-US" dirty="0" smtClean="0"/>
              <a:t>请任务</a:t>
            </a:r>
            <a:endParaRPr lang="en-US" altLang="zh-CN" dirty="0" smtClean="0"/>
          </a:p>
          <a:p>
            <a:pPr lvl="1"/>
            <a:r>
              <a:rPr lang="zh-CN" altLang="en-US" dirty="0"/>
              <a:t>提</a:t>
            </a:r>
            <a:r>
              <a:rPr lang="zh-CN" altLang="en-US" dirty="0" smtClean="0"/>
              <a:t>交任务</a:t>
            </a:r>
            <a:endParaRPr lang="en-US" altLang="zh-CN" dirty="0" smtClean="0"/>
          </a:p>
          <a:p>
            <a:pPr lvl="1"/>
            <a:r>
              <a:rPr lang="zh-CN" altLang="en-US" dirty="0"/>
              <a:t>撤</a:t>
            </a:r>
            <a:r>
              <a:rPr lang="zh-CN" altLang="en-US" dirty="0" smtClean="0"/>
              <a:t>销任务</a:t>
            </a:r>
            <a:endParaRPr lang="en-US" altLang="zh-CN" dirty="0" smtClean="0"/>
          </a:p>
          <a:p>
            <a:pPr lvl="1"/>
            <a:r>
              <a:rPr lang="zh-CN" altLang="en-US" dirty="0"/>
              <a:t>返</a:t>
            </a:r>
            <a:r>
              <a:rPr lang="zh-CN" altLang="en-US" dirty="0" smtClean="0"/>
              <a:t>工</a:t>
            </a:r>
            <a:endParaRPr lang="en-US" altLang="zh-CN" dirty="0" smtClean="0"/>
          </a:p>
          <a:p>
            <a:pPr lvl="1"/>
            <a:r>
              <a:rPr lang="zh-CN" altLang="en-US" dirty="0"/>
              <a:t>统</a:t>
            </a:r>
            <a:r>
              <a:rPr lang="zh-CN" altLang="en-US" dirty="0" smtClean="0"/>
              <a:t>计信息查询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4651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管理员界面</a:t>
            </a:r>
            <a:endParaRPr lang="zh-CN" altLang="en-US" b="1" dirty="0"/>
          </a:p>
        </p:txBody>
      </p:sp>
      <p:pic>
        <p:nvPicPr>
          <p:cNvPr id="21" name="Picture 2" descr="D:\lgyu\Desktop\cadal截图\用户管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094" y="836712"/>
            <a:ext cx="7135813" cy="5429250"/>
          </a:xfrm>
          <a:prstGeom prst="rect">
            <a:avLst/>
          </a:prstGeom>
          <a:noFill/>
        </p:spPr>
      </p:pic>
      <p:sp>
        <p:nvSpPr>
          <p:cNvPr id="2" name="圆角矩形 1"/>
          <p:cNvSpPr/>
          <p:nvPr/>
        </p:nvSpPr>
        <p:spPr>
          <a:xfrm>
            <a:off x="1547664" y="1124744"/>
            <a:ext cx="648072" cy="2160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41" y="561574"/>
            <a:ext cx="7640117" cy="573485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6113" y="2204864"/>
            <a:ext cx="27717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41" y="571101"/>
            <a:ext cx="7640117" cy="57157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08" y="1495155"/>
            <a:ext cx="2743583" cy="38676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68" y="566338"/>
            <a:ext cx="7621064" cy="5725324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90875" y="2564904"/>
            <a:ext cx="2762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8" y="561574"/>
            <a:ext cx="7649643" cy="5734851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71725" y="1628800"/>
            <a:ext cx="44005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41" y="580627"/>
            <a:ext cx="7640117" cy="5696745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71725" y="1844824"/>
            <a:ext cx="44005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2987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管理员界面</a:t>
            </a:r>
            <a:endParaRPr lang="zh-CN" altLang="en-US" b="1" dirty="0"/>
          </a:p>
        </p:txBody>
      </p:sp>
      <p:pic>
        <p:nvPicPr>
          <p:cNvPr id="2" name="Picture 2" descr="D:\lgyu\Desktop\cadal截图\项目管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094" y="714375"/>
            <a:ext cx="7135813" cy="5429250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2267744" y="980728"/>
            <a:ext cx="576064" cy="2160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5" y="561574"/>
            <a:ext cx="7630590" cy="57348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47" y="1147444"/>
            <a:ext cx="6477905" cy="45631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52" y="561574"/>
            <a:ext cx="7668696" cy="573485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8261" y="1163351"/>
            <a:ext cx="646747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15" y="556811"/>
            <a:ext cx="7659169" cy="57443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1" y="566338"/>
            <a:ext cx="7611538" cy="57253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41" y="575864"/>
            <a:ext cx="7640117" cy="57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46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管理</a:t>
            </a:r>
            <a:r>
              <a:rPr lang="zh-CN" altLang="en-US" b="1" dirty="0" smtClean="0"/>
              <a:t>员界面</a:t>
            </a:r>
            <a:endParaRPr lang="zh-CN" altLang="en-US" b="1" dirty="0"/>
          </a:p>
        </p:txBody>
      </p:sp>
      <p:pic>
        <p:nvPicPr>
          <p:cNvPr id="4" name="Picture 2" descr="D:\lgyu\Desktop\cadal截图\工作流管理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094" y="714375"/>
            <a:ext cx="7135813" cy="5429250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2987824" y="980728"/>
            <a:ext cx="648072" cy="2160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52" y="566338"/>
            <a:ext cx="7668696" cy="57253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07" y="1295102"/>
            <a:ext cx="4915586" cy="426779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05" y="566338"/>
            <a:ext cx="7630590" cy="572532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077" y="1553739"/>
            <a:ext cx="48958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1" y="566338"/>
            <a:ext cx="7611538" cy="572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2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操作员界面</a:t>
            </a:r>
            <a:endParaRPr lang="zh-CN" altLang="en-US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86" y="561575"/>
            <a:ext cx="7473228" cy="5734851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331640" y="908720"/>
            <a:ext cx="648072" cy="2160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1" y="571101"/>
            <a:ext cx="7611538" cy="57157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8" y="571101"/>
            <a:ext cx="7649643" cy="5715798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576263"/>
            <a:ext cx="764857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8" y="561574"/>
            <a:ext cx="7649643" cy="573485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78" y="556811"/>
            <a:ext cx="7649643" cy="574437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9" y="566338"/>
            <a:ext cx="7678222" cy="572532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41" y="571101"/>
            <a:ext cx="7640117" cy="571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18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DMS PPT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都市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市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UDMS PPT Theme</Template>
  <TotalTime>1616</TotalTime>
  <Words>787</Words>
  <Application>Microsoft Office PowerPoint</Application>
  <PresentationFormat>全屏显示(4:3)</PresentationFormat>
  <Paragraphs>111</Paragraphs>
  <Slides>21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Wingdings 2</vt:lpstr>
      <vt:lpstr>方正姚体</vt:lpstr>
      <vt:lpstr>宋体</vt:lpstr>
      <vt:lpstr>Arial</vt:lpstr>
      <vt:lpstr>Calibri</vt:lpstr>
      <vt:lpstr>Georgia</vt:lpstr>
      <vt:lpstr>Trebuchet MS</vt:lpstr>
      <vt:lpstr>Verdana</vt:lpstr>
      <vt:lpstr>UDMS PPT Theme</vt:lpstr>
      <vt:lpstr>CADAL资源数字化系统</vt:lpstr>
      <vt:lpstr>项目目标和任务</vt:lpstr>
      <vt:lpstr>项目进展</vt:lpstr>
      <vt:lpstr>美术图像加工工作流</vt:lpstr>
      <vt:lpstr>工作流管理系统</vt:lpstr>
      <vt:lpstr>管理员界面</vt:lpstr>
      <vt:lpstr>管理员界面</vt:lpstr>
      <vt:lpstr>管理员界面</vt:lpstr>
      <vt:lpstr>操作员界面</vt:lpstr>
      <vt:lpstr>操作员界面</vt:lpstr>
      <vt:lpstr>元数据标引工具——图片</vt:lpstr>
      <vt:lpstr>PowerPoint 演示文稿</vt:lpstr>
      <vt:lpstr>元数据模板动态编辑</vt:lpstr>
      <vt:lpstr>元数据标引工具——视频</vt:lpstr>
      <vt:lpstr>元数据标引工具—— Studio</vt:lpstr>
      <vt:lpstr>图像编辑工具</vt:lpstr>
      <vt:lpstr>图像编辑工具</vt:lpstr>
      <vt:lpstr>DVD视频提取工具</vt:lpstr>
      <vt:lpstr>视频编辑工具</vt:lpstr>
      <vt:lpstr>下阶段工作任务</vt:lpstr>
      <vt:lpstr>Q&amp;A</vt:lpstr>
    </vt:vector>
  </TitlesOfParts>
  <Company>ZJU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CADAL多媒体资源</dc:title>
  <dc:creator>Nicholas Gao</dc:creator>
  <cp:lastModifiedBy>Kit</cp:lastModifiedBy>
  <cp:revision>276</cp:revision>
  <dcterms:created xsi:type="dcterms:W3CDTF">2010-12-14T14:44:19Z</dcterms:created>
  <dcterms:modified xsi:type="dcterms:W3CDTF">2019-09-26T04:46:24Z</dcterms:modified>
  <cp:contentStatus/>
</cp:coreProperties>
</file>